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476" r:id="rId3"/>
    <p:sldId id="406" r:id="rId4"/>
    <p:sldId id="279" r:id="rId5"/>
    <p:sldId id="804" r:id="rId6"/>
    <p:sldId id="257" r:id="rId7"/>
    <p:sldId id="674" r:id="rId8"/>
    <p:sldId id="302" r:id="rId9"/>
    <p:sldId id="797" r:id="rId10"/>
    <p:sldId id="688" r:id="rId11"/>
    <p:sldId id="787" r:id="rId12"/>
    <p:sldId id="750" r:id="rId13"/>
    <p:sldId id="791" r:id="rId14"/>
    <p:sldId id="802" r:id="rId15"/>
    <p:sldId id="779" r:id="rId16"/>
    <p:sldId id="803" r:id="rId17"/>
    <p:sldId id="798" r:id="rId18"/>
    <p:sldId id="722" r:id="rId19"/>
    <p:sldId id="751" r:id="rId20"/>
    <p:sldId id="800" r:id="rId21"/>
    <p:sldId id="801" r:id="rId22"/>
    <p:sldId id="672" r:id="rId23"/>
    <p:sldId id="687" r:id="rId24"/>
    <p:sldId id="492" r:id="rId25"/>
    <p:sldId id="546" r:id="rId26"/>
    <p:sldId id="767" r:id="rId27"/>
    <p:sldId id="600" r:id="rId28"/>
    <p:sldId id="788" r:id="rId29"/>
    <p:sldId id="784" r:id="rId30"/>
    <p:sldId id="785" r:id="rId31"/>
    <p:sldId id="799" r:id="rId32"/>
    <p:sldId id="781" r:id="rId33"/>
    <p:sldId id="726" r:id="rId34"/>
    <p:sldId id="777" r:id="rId35"/>
    <p:sldId id="775" r:id="rId36"/>
    <p:sldId id="789" r:id="rId37"/>
    <p:sldId id="7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81243" autoAdjust="0"/>
  </p:normalViewPr>
  <p:slideViewPr>
    <p:cSldViewPr snapToGrid="0" showGuides="1">
      <p:cViewPr>
        <p:scale>
          <a:sx n="120" d="100"/>
          <a:sy n="120" d="100"/>
        </p:scale>
        <p:origin x="2224" y="5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enriched (</a:t>
            </a:r>
            <a:r>
              <a:rPr lang="en-US" dirty="0" err="1"/>
              <a:t>stringdb</a:t>
            </a:r>
            <a:r>
              <a:rPr lang="en-US" dirty="0"/>
              <a:t>) in peaks’ genes/promoters up in both CD127</a:t>
            </a:r>
            <a:r>
              <a:rPr lang="en-US" baseline="30000" dirty="0"/>
              <a:t>+</a:t>
            </a:r>
            <a:r>
              <a:rPr lang="en-US"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IL-10 also enriched (</a:t>
            </a:r>
            <a:r>
              <a:rPr lang="en-US" dirty="0" err="1"/>
              <a:t>stringdb</a:t>
            </a:r>
            <a:r>
              <a:rPr lang="en-US" dirty="0"/>
              <a:t>) but wasn’t convincing on VP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CD57s appear terminal here based on high </a:t>
            </a:r>
            <a:r>
              <a:rPr lang="en-US" b="0" dirty="0" err="1"/>
              <a:t>pseudotime</a:t>
            </a:r>
            <a:r>
              <a:rPr lang="en-US" b="0" dirty="0"/>
              <a:t> in CD57 position (at least relative to non-</a:t>
            </a:r>
            <a:r>
              <a:rPr lang="en-US" b="0" dirty="0" err="1"/>
              <a:t>exh</a:t>
            </a:r>
            <a:r>
              <a:rPr lang="en-US" b="0" dirty="0"/>
              <a:t> cells which comprise other parts of this UMAP)</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endParaRPr lang="en-US" b="0" dirty="0"/>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68146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endParaRPr lang="en-US" b="0" i="0" u="none" strike="noStrike"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r>
              <a:rPr lang="en-US" dirty="0"/>
              <a:t>Plan: create fig E diagram and color by cell sort</a:t>
            </a:r>
          </a:p>
          <a:p>
            <a:endParaRPr lang="en-US" dirty="0"/>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346757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47741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sz="1200" b="0" dirty="0">
                <a:effectLst/>
                <a:latin typeface="AdvPSA183"/>
              </a:rPr>
              <a:t>Not sure if TIM-1 (HAVCR1) is confirmed IR, TIM-3 is IR, so same family of TIMs, they do share at least 1 ligand (</a:t>
            </a:r>
            <a:r>
              <a:rPr lang="en-US" b="0" i="0" u="none" strike="noStrike" dirty="0">
                <a:solidFill>
                  <a:srgbClr val="212121"/>
                </a:solidFill>
                <a:effectLst/>
                <a:latin typeface="Cambria" panose="02040503050406030204" pitchFamily="18" charset="0"/>
              </a:rPr>
              <a:t>phosphatidyl  serine)</a:t>
            </a:r>
            <a:br>
              <a:rPr lang="en-US" sz="1200" b="0" dirty="0">
                <a:effectLst/>
                <a:latin typeface="AdvPSA183"/>
              </a:rPr>
            </a:br>
            <a:r>
              <a:rPr lang="en-US" sz="1200" b="0" dirty="0">
                <a:effectLst/>
                <a:latin typeface="AdvPSA183"/>
              </a:rPr>
              <a:t>TIM-3 marks terminal Tex, so that would be interesting/consistent with hypothesis (DP CD127- associating with better response), Slamf6 marks progenitor Tex and a peak near Slamf6 is also up in DP CD127- though…</a:t>
            </a:r>
          </a:p>
          <a:p>
            <a:pPr marL="0" indent="0">
              <a:buFont typeface="+mj-lt"/>
              <a:buNone/>
            </a:pPr>
            <a:endParaRPr lang="en-US" sz="1200" b="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AdvPSA183"/>
              </a:rPr>
              <a:t>Apparently, </a:t>
            </a:r>
            <a:r>
              <a:rPr lang="en-US" b="0" dirty="0">
                <a:solidFill>
                  <a:srgbClr val="569CD6"/>
                </a:solidFill>
                <a:effectLst/>
                <a:latin typeface="Menlo" panose="020B0609030804020204" pitchFamily="49" charset="0"/>
              </a:rPr>
              <a:t>TGF-</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signaling promotes IL-7R</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expression and CD8 differentiation</a:t>
            </a:r>
            <a:r>
              <a:rPr lang="en-US" sz="1200" b="0" dirty="0">
                <a:solidFill>
                  <a:srgbClr val="569CD6"/>
                </a:solidFill>
                <a:effectLst/>
                <a:latin typeface="AdvPSA183"/>
              </a:rPr>
              <a:t>, so this is consistent with that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Purine: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Fisher's Exact Test for Count Data data: </a:t>
            </a:r>
            <a:r>
              <a:rPr lang="en-US" dirty="0" err="1">
                <a:effectLst/>
              </a:rPr>
              <a:t>contingency_table</a:t>
            </a:r>
            <a:r>
              <a:rPr lang="en-US" dirty="0">
                <a:effectLst/>
              </a:rPr>
              <a:t> p-value = 0.002052 alternative hypothesis: true odds ratio is not equal to 1 95 percent confidence interval: 1.795848 485.359038 sample estimates: odds ratio 11.58634</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Same deal with normalized peak counts </a:t>
            </a:r>
            <a:r>
              <a:rPr lang="en-US" dirty="0" err="1">
                <a:effectLst/>
              </a:rPr>
              <a:t>pval</a:t>
            </a:r>
            <a:r>
              <a:rPr lang="en-US" dirty="0">
                <a:effectLst/>
              </a:rPr>
              <a:t> = 1</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Pearson's Chi-squared test with Yates' continuity correction data: </a:t>
            </a:r>
            <a:r>
              <a:rPr lang="en-US" dirty="0" err="1">
                <a:effectLst/>
              </a:rPr>
              <a:t>contingency_table</a:t>
            </a:r>
            <a:r>
              <a:rPr lang="en-US" dirty="0">
                <a:effectLst/>
              </a:rPr>
              <a:t> X-squared = 7.6498, </a:t>
            </a:r>
            <a:r>
              <a:rPr lang="en-US" dirty="0" err="1">
                <a:effectLst/>
              </a:rPr>
              <a:t>df</a:t>
            </a:r>
            <a:r>
              <a:rPr lang="en-US" dirty="0">
                <a:effectLst/>
              </a:rPr>
              <a:t> = 1, p-value = 0.005678</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Connecting purine to TCR: “</a:t>
            </a:r>
            <a:r>
              <a:rPr lang="en-US" b="0" i="0" u="none" strike="noStrike" dirty="0">
                <a:solidFill>
                  <a:srgbClr val="212121"/>
                </a:solidFill>
                <a:effectLst/>
                <a:latin typeface="Cambria" panose="02040503050406030204" pitchFamily="18" charset="0"/>
              </a:rPr>
              <a:t>ADA catalyzes the conversion of adenosine to inosine intracellularly, as part of the purine metabolism pathways, and extracellularly, where ADA can co-stimulate T-cell activation through its interaction with CD26 and enhance both IFN-gamma and TNF-alpha production”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12121"/>
                </a:solidFill>
                <a:effectLst/>
                <a:latin typeface="Cambria" panose="02040503050406030204" pitchFamily="18" charset="0"/>
              </a:rPr>
              <a:t>MAYBE purine metabolism links to DP CD127+s being more activated! And this being up in DN/non-exhausted is consistent too then I believe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a:t>
            </a:r>
            <a:r>
              <a:rPr lang="en-US" b="0" i="0" u="none" strike="noStrike" dirty="0">
                <a:solidFill>
                  <a:srgbClr val="333333"/>
                </a:solidFill>
                <a:effectLst/>
                <a:latin typeface="Georgia" panose="02040502050405020303" pitchFamily="18" charset="0"/>
              </a:rPr>
              <a:t>purine/thymidine enables rapid T cell expansion,”</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302361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p:txBody>
      </p:sp>
      <p:sp>
        <p:nvSpPr>
          <p:cNvPr id="4" name="Slide Number Placeholder 3"/>
          <p:cNvSpPr>
            <a:spLocks noGrp="1"/>
          </p:cNvSpPr>
          <p:nvPr>
            <p:ph type="sldNum" sz="quarter" idx="5"/>
          </p:nvPr>
        </p:nvSpPr>
        <p:spPr/>
        <p:txBody>
          <a:bodyPr/>
          <a:lstStyle/>
          <a:p>
            <a:fld id="{A03C4731-0982-4A8F-90C9-EF2FE2FC46E3}" type="slidenum">
              <a:rPr lang="en-US" smtClean="0"/>
              <a:t>7</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8</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79301-E644-6169-904F-A00833679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C7A59-2145-681A-E9E5-C11E32DDC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20C0-470B-D89B-B9DB-563027109A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 </a:t>
            </a:r>
            <a:endParaRPr lang="en-US" dirty="0"/>
          </a:p>
        </p:txBody>
      </p:sp>
      <p:sp>
        <p:nvSpPr>
          <p:cNvPr id="4" name="Slide Number Placeholder 3">
            <a:extLst>
              <a:ext uri="{FF2B5EF4-FFF2-40B4-BE49-F238E27FC236}">
                <a16:creationId xmlns:a16="http://schemas.microsoft.com/office/drawing/2014/main" id="{1BFB0D17-8B52-4B7C-F18E-295BC8979303}"/>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69575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10/5/24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10/5/24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emf"/><Relationship Id="rId7" Type="http://schemas.openxmlformats.org/officeDocument/2006/relationships/oleObject" Target="../embeddings/oleObject3.bin"/><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Better defining exhausted TIGIT</a:t>
            </a:r>
            <a:r>
              <a:rPr lang="en-US" sz="4400" baseline="30000" dirty="0"/>
              <a:t>+</a:t>
            </a:r>
            <a:r>
              <a:rPr lang="en-US" sz="4400" dirty="0"/>
              <a:t>KLRG1</a:t>
            </a:r>
            <a:r>
              <a:rPr lang="en-US" sz="4400" baseline="30000" dirty="0"/>
              <a:t>+</a:t>
            </a:r>
            <a:r>
              <a:rPr lang="en-US" sz="4400" dirty="0"/>
              <a:t> subsets in teplizumab-treated T1D subjects using ATAC-seq: epigenetics &amp; mitochondrial variants</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5DBF-3C97-DD9A-FD4D-8E024C8FA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7CE02-990C-772D-6ADF-6FC5E226452F}"/>
              </a:ext>
            </a:extLst>
          </p:cNvPr>
          <p:cNvSpPr>
            <a:spLocks noGrp="1"/>
          </p:cNvSpPr>
          <p:nvPr>
            <p:ph type="title"/>
          </p:nvPr>
        </p:nvSpPr>
        <p:spPr>
          <a:xfrm>
            <a:off x="838200" y="593725"/>
            <a:ext cx="9878122" cy="1325563"/>
          </a:xfrm>
        </p:spPr>
        <p:txBody>
          <a:bodyPr>
            <a:normAutofit/>
          </a:bodyPr>
          <a:lstStyle/>
          <a:p>
            <a:r>
              <a:rPr lang="en-US" dirty="0"/>
              <a:t>Summary of accessibility differences between different sorts</a:t>
            </a:r>
          </a:p>
        </p:txBody>
      </p:sp>
      <p:pic>
        <p:nvPicPr>
          <p:cNvPr id="4" name="Picture 3">
            <a:extLst>
              <a:ext uri="{FF2B5EF4-FFF2-40B4-BE49-F238E27FC236}">
                <a16:creationId xmlns:a16="http://schemas.microsoft.com/office/drawing/2014/main" id="{BA7E2B93-72F1-A48B-4AAD-256908CC6663}"/>
              </a:ext>
            </a:extLst>
          </p:cNvPr>
          <p:cNvPicPr>
            <a:picLocks noChangeAspect="1"/>
          </p:cNvPicPr>
          <p:nvPr/>
        </p:nvPicPr>
        <p:blipFill>
          <a:blip r:embed="rId3"/>
          <a:stretch>
            <a:fillRect/>
          </a:stretch>
        </p:blipFill>
        <p:spPr>
          <a:xfrm>
            <a:off x="-1" y="1929726"/>
            <a:ext cx="9416685" cy="4641949"/>
          </a:xfrm>
          <a:prstGeom prst="rect">
            <a:avLst/>
          </a:prstGeom>
        </p:spPr>
      </p:pic>
      <p:sp>
        <p:nvSpPr>
          <p:cNvPr id="6" name="TextBox 5">
            <a:extLst>
              <a:ext uri="{FF2B5EF4-FFF2-40B4-BE49-F238E27FC236}">
                <a16:creationId xmlns:a16="http://schemas.microsoft.com/office/drawing/2014/main" id="{83604361-0E0D-5C7F-BB17-1D0AFCDF744A}"/>
              </a:ext>
            </a:extLst>
          </p:cNvPr>
          <p:cNvSpPr txBox="1"/>
          <p:nvPr/>
        </p:nvSpPr>
        <p:spPr>
          <a:xfrm>
            <a:off x="1768332" y="6488668"/>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8" name="TextBox 7">
            <a:extLst>
              <a:ext uri="{FF2B5EF4-FFF2-40B4-BE49-F238E27FC236}">
                <a16:creationId xmlns:a16="http://schemas.microsoft.com/office/drawing/2014/main" id="{351DFA2C-742B-30B2-1EBB-43BAA4E7980F}"/>
              </a:ext>
            </a:extLst>
          </p:cNvPr>
          <p:cNvSpPr txBox="1"/>
          <p:nvPr/>
        </p:nvSpPr>
        <p:spPr>
          <a:xfrm>
            <a:off x="1181814" y="5968536"/>
            <a:ext cx="261610" cy="276999"/>
          </a:xfrm>
          <a:prstGeom prst="rect">
            <a:avLst/>
          </a:prstGeom>
          <a:noFill/>
        </p:spPr>
        <p:txBody>
          <a:bodyPr wrap="none" rtlCol="0">
            <a:spAutoFit/>
          </a:bodyPr>
          <a:lstStyle/>
          <a:p>
            <a:r>
              <a:rPr lang="en-US" sz="1200" dirty="0"/>
              <a:t>*</a:t>
            </a:r>
          </a:p>
        </p:txBody>
      </p:sp>
      <p:sp>
        <p:nvSpPr>
          <p:cNvPr id="9" name="TextBox 8">
            <a:extLst>
              <a:ext uri="{FF2B5EF4-FFF2-40B4-BE49-F238E27FC236}">
                <a16:creationId xmlns:a16="http://schemas.microsoft.com/office/drawing/2014/main" id="{B5DACF52-238F-E537-8893-9EAF51096818}"/>
              </a:ext>
            </a:extLst>
          </p:cNvPr>
          <p:cNvSpPr txBox="1"/>
          <p:nvPr/>
        </p:nvSpPr>
        <p:spPr>
          <a:xfrm>
            <a:off x="1351612" y="6223815"/>
            <a:ext cx="338554" cy="276999"/>
          </a:xfrm>
          <a:prstGeom prst="rect">
            <a:avLst/>
          </a:prstGeom>
          <a:noFill/>
        </p:spPr>
        <p:txBody>
          <a:bodyPr wrap="none" rtlCol="0">
            <a:spAutoFit/>
          </a:bodyPr>
          <a:lstStyle/>
          <a:p>
            <a:r>
              <a:rPr lang="en-US" sz="1200" dirty="0"/>
              <a:t>**</a:t>
            </a:r>
          </a:p>
        </p:txBody>
      </p:sp>
      <p:cxnSp>
        <p:nvCxnSpPr>
          <p:cNvPr id="11" name="Straight Connector 10">
            <a:extLst>
              <a:ext uri="{FF2B5EF4-FFF2-40B4-BE49-F238E27FC236}">
                <a16:creationId xmlns:a16="http://schemas.microsoft.com/office/drawing/2014/main" id="{3E0A475C-94D2-CFCE-D320-1C76DD98F8DC}"/>
              </a:ext>
            </a:extLst>
          </p:cNvPr>
          <p:cNvCxnSpPr>
            <a:cxnSpLocks/>
          </p:cNvCxnSpPr>
          <p:nvPr/>
        </p:nvCxnSpPr>
        <p:spPr>
          <a:xfrm>
            <a:off x="1181878" y="5990255"/>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EB509C-79A8-AE40-E424-A1D21E725BB6}"/>
              </a:ext>
            </a:extLst>
          </p:cNvPr>
          <p:cNvCxnSpPr>
            <a:cxnSpLocks/>
          </p:cNvCxnSpPr>
          <p:nvPr/>
        </p:nvCxnSpPr>
        <p:spPr>
          <a:xfrm>
            <a:off x="1181877" y="6242179"/>
            <a:ext cx="6780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DD0564-7AF1-8E0E-4665-C2F9E903FDFC}"/>
              </a:ext>
            </a:extLst>
          </p:cNvPr>
          <p:cNvPicPr>
            <a:picLocks noChangeAspect="1"/>
          </p:cNvPicPr>
          <p:nvPr/>
        </p:nvPicPr>
        <p:blipFill>
          <a:blip r:embed="rId4"/>
          <a:stretch>
            <a:fillRect/>
          </a:stretch>
        </p:blipFill>
        <p:spPr>
          <a:xfrm>
            <a:off x="9212827" y="3928479"/>
            <a:ext cx="2979174" cy="2929521"/>
          </a:xfrm>
          <a:prstGeom prst="rect">
            <a:avLst/>
          </a:prstGeom>
        </p:spPr>
      </p:pic>
    </p:spTree>
    <p:extLst>
      <p:ext uri="{BB962C8B-B14F-4D97-AF65-F5344CB8AC3E}">
        <p14:creationId xmlns:p14="http://schemas.microsoft.com/office/powerpoint/2010/main" val="228139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rmAutofit/>
          </a:bodyPr>
          <a:lstStyle/>
          <a:p>
            <a:r>
              <a:rPr lang="en-US" dirty="0"/>
              <a:t>JAK/STAT gene set more accessible in CD127</a:t>
            </a:r>
            <a:r>
              <a:rPr lang="en-US" baseline="30000" dirty="0"/>
              <a:t>+</a:t>
            </a:r>
            <a:r>
              <a:rPr lang="en-US" dirty="0"/>
              <a:t>s than DNs</a:t>
            </a:r>
          </a:p>
        </p:txBody>
      </p:sp>
      <p:pic>
        <p:nvPicPr>
          <p:cNvPr id="6" name="Picture 5">
            <a:extLst>
              <a:ext uri="{FF2B5EF4-FFF2-40B4-BE49-F238E27FC236}">
                <a16:creationId xmlns:a16="http://schemas.microsoft.com/office/drawing/2014/main" id="{39A8183F-8211-68B5-C705-E0A1A4186FCB}"/>
              </a:ext>
            </a:extLst>
          </p:cNvPr>
          <p:cNvPicPr>
            <a:picLocks noChangeAspect="1"/>
          </p:cNvPicPr>
          <p:nvPr/>
        </p:nvPicPr>
        <p:blipFill>
          <a:blip r:embed="rId3"/>
          <a:stretch>
            <a:fillRect/>
          </a:stretch>
        </p:blipFill>
        <p:spPr>
          <a:xfrm>
            <a:off x="6219336" y="1418722"/>
            <a:ext cx="5428266" cy="5439278"/>
          </a:xfrm>
          <a:prstGeom prst="rect">
            <a:avLst/>
          </a:prstGeom>
        </p:spPr>
      </p:pic>
      <p:pic>
        <p:nvPicPr>
          <p:cNvPr id="3" name="Picture 2">
            <a:extLst>
              <a:ext uri="{FF2B5EF4-FFF2-40B4-BE49-F238E27FC236}">
                <a16:creationId xmlns:a16="http://schemas.microsoft.com/office/drawing/2014/main" id="{F6463414-A511-BAB3-20F3-8F533A6433F6}"/>
              </a:ext>
            </a:extLst>
          </p:cNvPr>
          <p:cNvPicPr>
            <a:picLocks noChangeAspect="1"/>
          </p:cNvPicPr>
          <p:nvPr/>
        </p:nvPicPr>
        <p:blipFill>
          <a:blip r:embed="rId4"/>
          <a:stretch>
            <a:fillRect/>
          </a:stretch>
        </p:blipFill>
        <p:spPr>
          <a:xfrm>
            <a:off x="297731" y="1548989"/>
            <a:ext cx="5674935" cy="5309011"/>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CD57</a:t>
            </a:r>
            <a:r>
              <a:rPr lang="en-US" baseline="30000" dirty="0"/>
              <a:t>+</a:t>
            </a:r>
            <a:r>
              <a:rPr lang="en-US" dirty="0"/>
              <a:t>s have less of a </a:t>
            </a:r>
            <a:r>
              <a:rPr lang="en-US" dirty="0" err="1"/>
              <a:t>T</a:t>
            </a:r>
            <a:r>
              <a:rPr lang="en-US" baseline="-25000" dirty="0" err="1"/>
              <a:t>ex</a:t>
            </a:r>
            <a:r>
              <a:rPr lang="en-US" baseline="30000" dirty="0" err="1"/>
              <a:t>progenitor</a:t>
            </a:r>
            <a:r>
              <a:rPr lang="en-US" dirty="0"/>
              <a:t> epigenetic profile, effector/terminal T</a:t>
            </a:r>
            <a:r>
              <a:rPr lang="en-US" baseline="-25000" dirty="0"/>
              <a:t>ex</a:t>
            </a:r>
            <a:r>
              <a:rPr lang="en-US" dirty="0"/>
              <a:t> gene set accessibility increases along hypothesized lineage path</a:t>
            </a:r>
          </a:p>
        </p:txBody>
      </p:sp>
      <p:pic>
        <p:nvPicPr>
          <p:cNvPr id="11" name="Picture 10">
            <a:extLst>
              <a:ext uri="{FF2B5EF4-FFF2-40B4-BE49-F238E27FC236}">
                <a16:creationId xmlns:a16="http://schemas.microsoft.com/office/drawing/2014/main" id="{6D310491-0041-74F4-1E2E-760B9A0D5008}"/>
              </a:ext>
            </a:extLst>
          </p:cNvPr>
          <p:cNvPicPr>
            <a:picLocks noChangeAspect="1"/>
          </p:cNvPicPr>
          <p:nvPr/>
        </p:nvPicPr>
        <p:blipFill>
          <a:blip r:embed="rId3"/>
          <a:stretch>
            <a:fillRect/>
          </a:stretch>
        </p:blipFill>
        <p:spPr>
          <a:xfrm>
            <a:off x="1125207" y="1690688"/>
            <a:ext cx="9941585" cy="5167312"/>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rmAutofit/>
          </a:bodyPr>
          <a:lstStyle/>
          <a:p>
            <a:r>
              <a:rPr lang="en-US" dirty="0"/>
              <a:t>Looking for consistent results in another project (TN10, P348) with non-naïve CD8s from T1D patients</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7" name="TextBox 6">
            <a:extLst>
              <a:ext uri="{FF2B5EF4-FFF2-40B4-BE49-F238E27FC236}">
                <a16:creationId xmlns:a16="http://schemas.microsoft.com/office/drawing/2014/main" id="{8DE0B58C-2870-A1A7-121D-F725C3C8833F}"/>
              </a:ext>
            </a:extLst>
          </p:cNvPr>
          <p:cNvSpPr txBox="1"/>
          <p:nvPr/>
        </p:nvSpPr>
        <p:spPr>
          <a:xfrm>
            <a:off x="10738884" y="6488668"/>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rmAutofit fontScale="90000"/>
          </a:bodyPr>
          <a:lstStyle/>
          <a:p>
            <a:r>
              <a:rPr lang="en-US" dirty="0"/>
              <a:t>TN10: over </a:t>
            </a:r>
            <a:r>
              <a:rPr lang="en-US" dirty="0" err="1"/>
              <a:t>pseudotime</a:t>
            </a:r>
            <a:r>
              <a:rPr lang="en-US" dirty="0"/>
              <a:t>, progenitor T</a:t>
            </a:r>
            <a:r>
              <a:rPr lang="en-US" baseline="-25000" dirty="0"/>
              <a:t>ex</a:t>
            </a:r>
            <a:r>
              <a:rPr lang="en-US" dirty="0"/>
              <a:t> gene set expression ~decreases &amp; terminal/effector T</a:t>
            </a:r>
            <a:r>
              <a:rPr lang="en-US" baseline="-25000" dirty="0"/>
              <a:t>ex </a:t>
            </a:r>
            <a:r>
              <a:rPr lang="en-US" dirty="0"/>
              <a:t>&amp; cytotoxicity gene sets’ expressions increase</a:t>
            </a:r>
          </a:p>
        </p:txBody>
      </p:sp>
      <p:pic>
        <p:nvPicPr>
          <p:cNvPr id="8" name="Picture 7">
            <a:extLst>
              <a:ext uri="{FF2B5EF4-FFF2-40B4-BE49-F238E27FC236}">
                <a16:creationId xmlns:a16="http://schemas.microsoft.com/office/drawing/2014/main" id="{A9C7F8C2-2949-1B84-E110-3B6AE09181D4}"/>
              </a:ext>
            </a:extLst>
          </p:cNvPr>
          <p:cNvPicPr>
            <a:picLocks noChangeAspect="1"/>
          </p:cNvPicPr>
          <p:nvPr/>
        </p:nvPicPr>
        <p:blipFill>
          <a:blip r:embed="rId3"/>
          <a:stretch>
            <a:fillRect/>
          </a:stretch>
        </p:blipFill>
        <p:spPr>
          <a:xfrm>
            <a:off x="449825" y="1877423"/>
            <a:ext cx="10788446" cy="4530605"/>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solidFill>
                  <a:srgbClr val="FF0000"/>
                </a:solidFill>
              </a:rPr>
              <a:t>Homer slide in main if I can fit it into story for DPs and/or CD127s/DN…</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3" name="Picture 2">
            <a:extLst>
              <a:ext uri="{FF2B5EF4-FFF2-40B4-BE49-F238E27FC236}">
                <a16:creationId xmlns:a16="http://schemas.microsoft.com/office/drawing/2014/main" id="{77FC0D85-D27F-CA8D-FFC6-D21DAD4B9869}"/>
              </a:ext>
            </a:extLst>
          </p:cNvPr>
          <p:cNvPicPr>
            <a:picLocks noChangeAspect="1"/>
          </p:cNvPicPr>
          <p:nvPr/>
        </p:nvPicPr>
        <p:blipFill>
          <a:blip r:embed="rId3"/>
          <a:stretch>
            <a:fillRect/>
          </a:stretch>
        </p:blipFill>
        <p:spPr>
          <a:xfrm>
            <a:off x="4016303" y="1596214"/>
            <a:ext cx="8094831" cy="5147002"/>
          </a:xfrm>
          <a:prstGeom prst="rect">
            <a:avLst/>
          </a:prstGeom>
        </p:spPr>
      </p:pic>
    </p:spTree>
    <p:extLst>
      <p:ext uri="{BB962C8B-B14F-4D97-AF65-F5344CB8AC3E}">
        <p14:creationId xmlns:p14="http://schemas.microsoft.com/office/powerpoint/2010/main" val="20154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0C9B6086-43B3-3EBB-7DBB-95C18C524856}"/>
              </a:ext>
            </a:extLst>
          </p:cNvPr>
          <p:cNvPicPr>
            <a:picLocks noChangeAspect="1"/>
          </p:cNvPicPr>
          <p:nvPr/>
        </p:nvPicPr>
        <p:blipFill>
          <a:blip r:embed="rId3"/>
          <a:stretch>
            <a:fillRect/>
          </a:stretch>
        </p:blipFill>
        <p:spPr>
          <a:xfrm>
            <a:off x="1094502" y="1537186"/>
            <a:ext cx="8632371" cy="5320814"/>
          </a:xfrm>
          <a:prstGeom prst="rect">
            <a:avLst/>
          </a:prstGeom>
        </p:spPr>
      </p:pic>
      <p:sp>
        <p:nvSpPr>
          <p:cNvPr id="2" name="TextBox 1">
            <a:extLst>
              <a:ext uri="{FF2B5EF4-FFF2-40B4-BE49-F238E27FC236}">
                <a16:creationId xmlns:a16="http://schemas.microsoft.com/office/drawing/2014/main" id="{DCAFF747-5353-5636-DA4D-0A65E683EFBF}"/>
              </a:ext>
            </a:extLst>
          </p:cNvPr>
          <p:cNvSpPr txBox="1"/>
          <p:nvPr/>
        </p:nvSpPr>
        <p:spPr>
          <a:xfrm>
            <a:off x="9489296" y="3429000"/>
            <a:ext cx="2828531" cy="646331"/>
          </a:xfrm>
          <a:prstGeom prst="rect">
            <a:avLst/>
          </a:prstGeom>
          <a:noFill/>
        </p:spPr>
        <p:txBody>
          <a:bodyPr wrap="none" rtlCol="0">
            <a:spAutoFit/>
          </a:bodyPr>
          <a:lstStyle/>
          <a:p>
            <a:r>
              <a:rPr lang="en-US" dirty="0">
                <a:solidFill>
                  <a:srgbClr val="FF0000"/>
                </a:solidFill>
              </a:rPr>
              <a:t>Pre-</a:t>
            </a:r>
            <a:r>
              <a:rPr lang="en-US" dirty="0" err="1">
                <a:solidFill>
                  <a:srgbClr val="FF0000"/>
                </a:solidFill>
              </a:rPr>
              <a:t>reseq</a:t>
            </a:r>
            <a:endParaRPr lang="en-US" dirty="0">
              <a:solidFill>
                <a:srgbClr val="FF0000"/>
              </a:solidFill>
            </a:endParaRPr>
          </a:p>
          <a:p>
            <a:r>
              <a:rPr lang="en-US" dirty="0">
                <a:solidFill>
                  <a:srgbClr val="FF0000"/>
                </a:solidFill>
              </a:rPr>
              <a:t>Remake plot (higher counts)</a:t>
            </a:r>
          </a:p>
        </p:txBody>
      </p:sp>
    </p:spTree>
    <p:extLst>
      <p:ext uri="{BB962C8B-B14F-4D97-AF65-F5344CB8AC3E}">
        <p14:creationId xmlns:p14="http://schemas.microsoft.com/office/powerpoint/2010/main" val="2184475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fontScale="77500" lnSpcReduction="20000"/>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variant caller on each library</a:t>
            </a:r>
          </a:p>
          <a:p>
            <a:pPr marL="914400" lvl="1" indent="-457200">
              <a:buFont typeface="+mj-lt"/>
              <a:buAutoNum type="alphaLcParenR"/>
            </a:pPr>
            <a:r>
              <a:rPr lang="en-US" dirty="0"/>
              <a:t>Parses pileup input 1 base at a time, computing number of bases supporting each observed allele</a:t>
            </a:r>
          </a:p>
          <a:p>
            <a:pPr marL="914400" lvl="1" indent="-457200">
              <a:buFont typeface="+mj-lt"/>
              <a:buAutoNum type="alphaLcParenR"/>
            </a:pPr>
            <a:r>
              <a:rPr lang="en-US" dirty="0"/>
              <a:t>Only bases meeting minimum base quality (default: 20) from reads meeting minimum mapping quality (default: 1) are considered</a:t>
            </a:r>
          </a:p>
          <a:p>
            <a:pPr marL="914400" lvl="1" indent="-457200">
              <a:buFont typeface="+mj-lt"/>
              <a:buAutoNum type="alphaLcParenR"/>
            </a:pPr>
            <a:r>
              <a:rPr lang="en-US" dirty="0"/>
              <a:t>Coverage (number of qualifying bases) is calculated</a:t>
            </a:r>
          </a:p>
          <a:p>
            <a:pPr marL="914400" lvl="1"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428750" lvl="2" indent="-514350">
              <a:buFont typeface="+mj-lt"/>
              <a:buAutoNum type="romanLcPeriod"/>
            </a:pPr>
            <a:r>
              <a:rPr lang="en-US" dirty="0"/>
              <a:t>supported by minimum number of supporting reads</a:t>
            </a:r>
          </a:p>
          <a:p>
            <a:pPr marL="1428750" lvl="2" indent="-514350">
              <a:buFont typeface="+mj-lt"/>
              <a:buAutoNum type="romanLcPeriod"/>
            </a:pPr>
            <a:r>
              <a:rPr lang="en-US" dirty="0"/>
              <a:t>meets minimum allele frequency threshold (</a:t>
            </a:r>
            <a:r>
              <a:rPr lang="en-US" dirty="0" err="1"/>
              <a:t>min_var_freq</a:t>
            </a:r>
            <a:r>
              <a:rPr lang="en-US" dirty="0"/>
              <a:t>, 0.3% here)</a:t>
            </a:r>
          </a:p>
          <a:p>
            <a:pPr marL="1428750" lvl="2" indent="-514350">
              <a:buFont typeface="+mj-lt"/>
              <a:buAutoNum type="romanLcPeriod"/>
            </a:pPr>
            <a:r>
              <a:rPr lang="en-US" dirty="0"/>
              <a:t>passes basic strand-bias filter</a:t>
            </a:r>
          </a:p>
          <a:p>
            <a:pPr marL="1428750" lvl="2" indent="-514350">
              <a:buFont typeface="+mj-lt"/>
              <a:buAutoNum type="romanLcPeriod"/>
            </a:pPr>
            <a:r>
              <a:rPr lang="en-US" dirty="0"/>
              <a:t>has Fisher’s exact test </a:t>
            </a:r>
            <a:r>
              <a:rPr lang="en-US" dirty="0" err="1"/>
              <a:t>pval</a:t>
            </a:r>
            <a:r>
              <a:rPr lang="en-US" dirty="0"/>
              <a:t> &lt; 0.05</a:t>
            </a:r>
          </a:p>
          <a:p>
            <a:pPr marL="342900" indent="-342900">
              <a:buFont typeface="Arial" panose="020B0604020202020204" pitchFamily="34" charset="0"/>
              <a:buAutoNum type="arabicParenR"/>
            </a:pPr>
            <a:r>
              <a:rPr lang="en-US" sz="2800" dirty="0"/>
              <a:t>Filter out possible seq/mapping errors</a:t>
            </a:r>
          </a:p>
          <a:p>
            <a:pPr marL="914400" lvl="1" indent="-457200">
              <a:buFont typeface="+mj-lt"/>
              <a:buAutoNum type="alphaLcParenR"/>
            </a:pPr>
            <a:r>
              <a:rPr lang="en-US" dirty="0">
                <a:solidFill>
                  <a:srgbClr val="FF0000"/>
                </a:solidFill>
              </a:rPr>
              <a:t>Detail</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6" name="Picture 5">
            <a:extLst>
              <a:ext uri="{FF2B5EF4-FFF2-40B4-BE49-F238E27FC236}">
                <a16:creationId xmlns:a16="http://schemas.microsoft.com/office/drawing/2014/main" id="{D682829B-AB23-E278-8F44-D8223BAE9BB9}"/>
              </a:ext>
            </a:extLst>
          </p:cNvPr>
          <p:cNvPicPr>
            <a:picLocks noChangeAspect="1"/>
          </p:cNvPicPr>
          <p:nvPr/>
        </p:nvPicPr>
        <p:blipFill>
          <a:blip r:embed="rId3"/>
          <a:stretch>
            <a:fillRect/>
          </a:stretch>
        </p:blipFill>
        <p:spPr>
          <a:xfrm>
            <a:off x="838199" y="1715393"/>
            <a:ext cx="9415509" cy="5142607"/>
          </a:xfrm>
          <a:prstGeom prst="rect">
            <a:avLst/>
          </a:prstGeom>
        </p:spPr>
      </p:pic>
      <p:sp>
        <p:nvSpPr>
          <p:cNvPr id="8" name="TextBox 7">
            <a:extLst>
              <a:ext uri="{FF2B5EF4-FFF2-40B4-BE49-F238E27FC236}">
                <a16:creationId xmlns:a16="http://schemas.microsoft.com/office/drawing/2014/main" id="{22C2340B-F7BD-026C-0A69-DBEAAADEA9CA}"/>
              </a:ext>
            </a:extLst>
          </p:cNvPr>
          <p:cNvSpPr txBox="1"/>
          <p:nvPr/>
        </p:nvSpPr>
        <p:spPr>
          <a:xfrm>
            <a:off x="7847860" y="5646198"/>
            <a:ext cx="3934282" cy="369332"/>
          </a:xfrm>
          <a:prstGeom prst="rect">
            <a:avLst/>
          </a:prstGeom>
          <a:noFill/>
        </p:spPr>
        <p:txBody>
          <a:bodyPr wrap="none" rtlCol="0">
            <a:spAutoFit/>
          </a:bodyPr>
          <a:lstStyle/>
          <a:p>
            <a:r>
              <a:rPr lang="en-US" dirty="0">
                <a:solidFill>
                  <a:srgbClr val="FF0000"/>
                </a:solidFill>
              </a:rPr>
              <a:t>Replace </a:t>
            </a:r>
            <a:r>
              <a:rPr lang="en-US" dirty="0" err="1">
                <a:solidFill>
                  <a:srgbClr val="FF0000"/>
                </a:solidFill>
              </a:rPr>
              <a:t>donorId</a:t>
            </a:r>
            <a:r>
              <a:rPr lang="en-US" dirty="0">
                <a:solidFill>
                  <a:srgbClr val="FF0000"/>
                </a:solidFill>
              </a:rPr>
              <a:t> with ITN-approved one</a:t>
            </a:r>
          </a:p>
        </p:txBody>
      </p:sp>
    </p:spTree>
    <p:extLst>
      <p:ext uri="{BB962C8B-B14F-4D97-AF65-F5344CB8AC3E}">
        <p14:creationId xmlns:p14="http://schemas.microsoft.com/office/powerpoint/2010/main" val="2276705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8" name="TextBox 7">
            <a:extLst>
              <a:ext uri="{FF2B5EF4-FFF2-40B4-BE49-F238E27FC236}">
                <a16:creationId xmlns:a16="http://schemas.microsoft.com/office/drawing/2014/main" id="{736219C7-E502-AB35-B1E5-F6046FD6D926}"/>
              </a:ext>
            </a:extLst>
          </p:cNvPr>
          <p:cNvSpPr txBox="1"/>
          <p:nvPr/>
        </p:nvSpPr>
        <p:spPr>
          <a:xfrm>
            <a:off x="2861408" y="6424015"/>
            <a:ext cx="4679486"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 1e-2; *; p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1655249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r>
              <a:rPr lang="en-US" dirty="0">
                <a:solidFill>
                  <a:srgbClr val="FF0000"/>
                </a:solidFill>
              </a:rPr>
              <a:t>: make sure all slides represented here (otherwise move slides to backup?)</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DP CD57</a:t>
            </a:r>
            <a:r>
              <a:rPr lang="en-US" baseline="30000" dirty="0"/>
              <a:t>+</a:t>
            </a:r>
            <a:r>
              <a:rPr lang="en-US" dirty="0"/>
              <a:t> non-naive CD8s have a epigenetic profile consistent with a </a:t>
            </a:r>
            <a:r>
              <a:rPr lang="en-US" dirty="0" err="1"/>
              <a:t>T</a:t>
            </a:r>
            <a:r>
              <a:rPr lang="en-US" baseline="-25000" dirty="0" err="1"/>
              <a:t>ex</a:t>
            </a:r>
            <a:r>
              <a:rPr lang="en-US" baseline="30000" dirty="0" err="1"/>
              <a:t>effector</a:t>
            </a:r>
            <a:r>
              <a:rPr lang="en-US" dirty="0"/>
              <a:t> phenotype rather than a </a:t>
            </a:r>
            <a:r>
              <a:rPr lang="en-US" dirty="0" err="1"/>
              <a:t>T</a:t>
            </a:r>
            <a:r>
              <a:rPr lang="en-US" baseline="-25000" dirty="0" err="1"/>
              <a:t>ex</a:t>
            </a:r>
            <a:r>
              <a:rPr lang="en-US" baseline="30000" dirty="0" err="1"/>
              <a:t>progenitor</a:t>
            </a:r>
            <a:r>
              <a:rPr lang="en-US" dirty="0"/>
              <a:t> phenotype</a:t>
            </a:r>
          </a:p>
          <a:p>
            <a:pPr marL="514350" indent="-514350">
              <a:buFont typeface="+mj-lt"/>
              <a:buAutoNum type="arabicPeriod"/>
            </a:pPr>
            <a:r>
              <a:rPr lang="en-US" dirty="0"/>
              <a:t>DP PD-1</a:t>
            </a:r>
            <a:r>
              <a:rPr lang="en-US" baseline="30000" dirty="0"/>
              <a:t>+</a:t>
            </a:r>
            <a:r>
              <a:rPr lang="en-US" dirty="0"/>
              <a:t> and DP CD57</a:t>
            </a:r>
            <a:r>
              <a:rPr lang="en-US" baseline="30000" dirty="0"/>
              <a:t>+</a:t>
            </a:r>
            <a:r>
              <a:rPr lang="en-US" dirty="0"/>
              <a:t> non-naive CD8s have more low-frequency MT SNVs than other non-naive CD8s here, placing them later in a differentiation pathway</a:t>
            </a:r>
          </a:p>
        </p:txBody>
      </p:sp>
      <p:pic>
        <p:nvPicPr>
          <p:cNvPr id="4" name="Picture 3">
            <a:extLst>
              <a:ext uri="{FF2B5EF4-FFF2-40B4-BE49-F238E27FC236}">
                <a16:creationId xmlns:a16="http://schemas.microsoft.com/office/drawing/2014/main" id="{83FC4F06-99AC-BCCC-7842-7CF6B585D584}"/>
              </a:ext>
            </a:extLst>
          </p:cNvPr>
          <p:cNvPicPr>
            <a:picLocks noChangeAspect="1"/>
          </p:cNvPicPr>
          <p:nvPr/>
        </p:nvPicPr>
        <p:blipFill>
          <a:blip r:embed="rId3"/>
          <a:stretch>
            <a:fillRect/>
          </a:stretch>
        </p:blipFill>
        <p:spPr>
          <a:xfrm>
            <a:off x="5752730" y="3715027"/>
            <a:ext cx="5072848" cy="3065765"/>
          </a:xfrm>
          <a:prstGeom prst="rect">
            <a:avLst/>
          </a:prstGeom>
        </p:spPr>
      </p:pic>
      <p:sp>
        <p:nvSpPr>
          <p:cNvPr id="5" name="TextBox 4">
            <a:extLst>
              <a:ext uri="{FF2B5EF4-FFF2-40B4-BE49-F238E27FC236}">
                <a16:creationId xmlns:a16="http://schemas.microsoft.com/office/drawing/2014/main" id="{F5152366-0544-6572-AC47-DCD9B9E99F90}"/>
              </a:ext>
            </a:extLst>
          </p:cNvPr>
          <p:cNvSpPr txBox="1"/>
          <p:nvPr/>
        </p:nvSpPr>
        <p:spPr>
          <a:xfrm>
            <a:off x="0" y="5580463"/>
            <a:ext cx="7811306" cy="1200329"/>
          </a:xfrm>
          <a:prstGeom prst="rect">
            <a:avLst/>
          </a:prstGeom>
          <a:noFill/>
        </p:spPr>
        <p:txBody>
          <a:bodyPr wrap="none" rtlCol="0">
            <a:spAutoFit/>
          </a:bodyPr>
          <a:lstStyle/>
          <a:p>
            <a:r>
              <a:rPr lang="en-US" dirty="0">
                <a:solidFill>
                  <a:srgbClr val="FF0000"/>
                </a:solidFill>
              </a:rPr>
              <a:t>Also use this to inform central Qs from </a:t>
            </a:r>
          </a:p>
          <a:p>
            <a:r>
              <a:rPr lang="en-US" dirty="0">
                <a:solidFill>
                  <a:srgbClr val="FF0000"/>
                </a:solidFill>
              </a:rPr>
              <a:t>intro, i.e. want central Qs answered here ideally</a:t>
            </a:r>
          </a:p>
          <a:p>
            <a:endParaRPr lang="en-US" dirty="0">
              <a:solidFill>
                <a:srgbClr val="FF0000"/>
              </a:solidFill>
            </a:endParaRPr>
          </a:p>
          <a:p>
            <a:r>
              <a:rPr lang="en-US" dirty="0">
                <a:solidFill>
                  <a:srgbClr val="FF0000"/>
                </a:solidFill>
              </a:rPr>
              <a:t>Add in stuff about model about strength of antigen stim and flux through lineage?</a:t>
            </a:r>
          </a:p>
        </p:txBody>
      </p:sp>
    </p:spTree>
    <p:extLst>
      <p:ext uri="{BB962C8B-B14F-4D97-AF65-F5344CB8AC3E}">
        <p14:creationId xmlns:p14="http://schemas.microsoft.com/office/powerpoint/2010/main" val="1916970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(proof of concept using Allen Institute </a:t>
            </a:r>
            <a:r>
              <a:rPr lang="en-US" dirty="0" err="1">
                <a:sym typeface="Wingdings" pitchFamily="2" charset="2"/>
              </a:rPr>
              <a:t>TEAseq</a:t>
            </a:r>
            <a:r>
              <a:rPr lang="en-US" dirty="0">
                <a:sym typeface="Wingdings" pitchFamily="2" charset="2"/>
              </a:rPr>
              <a:t> data) to differentiate between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3"/>
          <a:stretch>
            <a:fillRect/>
          </a:stretch>
        </p:blipFill>
        <p:spPr>
          <a:xfrm>
            <a:off x="0" y="2511711"/>
            <a:ext cx="6870700" cy="3378200"/>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1473997" y="6046258"/>
            <a:ext cx="6848762" cy="369332"/>
          </a:xfrm>
          <a:prstGeom prst="rect">
            <a:avLst/>
          </a:prstGeom>
          <a:noFill/>
        </p:spPr>
        <p:txBody>
          <a:bodyPr wrap="square">
            <a:spAutoFit/>
          </a:bodyPr>
          <a:lstStyle/>
          <a:p>
            <a:r>
              <a:rPr lang="en-US" dirty="0"/>
              <a:t>Lee et al. (2012) 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4"/>
          <a:stretch>
            <a:fillRect/>
          </a:stretch>
        </p:blipFill>
        <p:spPr>
          <a:xfrm>
            <a:off x="6787238" y="2380033"/>
            <a:ext cx="4800600" cy="3657600"/>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7847138" y="6046258"/>
            <a:ext cx="6848762" cy="369332"/>
          </a:xfrm>
          <a:prstGeom prst="rect">
            <a:avLst/>
          </a:prstGeom>
          <a:noFill/>
        </p:spPr>
        <p:txBody>
          <a:bodyPr wrap="square">
            <a:spAutoFit/>
          </a:bodyPr>
          <a:lstStyle/>
          <a:p>
            <a:r>
              <a:rPr lang="en-US" dirty="0"/>
              <a:t>Penaranda et al. (2012) PNAS</a:t>
            </a:r>
          </a:p>
        </p:txBody>
      </p:sp>
    </p:spTree>
    <p:extLst>
      <p:ext uri="{BB962C8B-B14F-4D97-AF65-F5344CB8AC3E}">
        <p14:creationId xmlns:p14="http://schemas.microsoft.com/office/powerpoint/2010/main" val="1313715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3885294" cy="369332"/>
          </a:xfrm>
          <a:prstGeom prst="rect">
            <a:avLst/>
          </a:prstGeom>
          <a:noFill/>
        </p:spPr>
        <p:txBody>
          <a:bodyPr wrap="none" rtlCol="0">
            <a:spAutoFit/>
          </a:bodyPr>
          <a:lstStyle/>
          <a:p>
            <a:r>
              <a:rPr lang="en-US" dirty="0"/>
              <a:t>Flow cell ID: AA_ (</a:t>
            </a:r>
            <a:r>
              <a:rPr lang="en-US" dirty="0" err="1"/>
              <a:t>orig</a:t>
            </a:r>
            <a:r>
              <a:rPr lang="en-US" dirty="0"/>
              <a:t>) and 22_ (</a:t>
            </a:r>
            <a:r>
              <a:rPr lang="en-US" dirty="0" err="1"/>
              <a:t>reseq</a:t>
            </a:r>
            <a:r>
              <a:rPr lang="en-US" dirty="0"/>
              <a:t>)</a:t>
            </a:r>
          </a:p>
        </p:txBody>
      </p:sp>
    </p:spTree>
    <p:extLst>
      <p:ext uri="{BB962C8B-B14F-4D97-AF65-F5344CB8AC3E}">
        <p14:creationId xmlns:p14="http://schemas.microsoft.com/office/powerpoint/2010/main" val="2381758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3425235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lstStyle/>
          <a:p>
            <a:r>
              <a:rPr lang="en-US" dirty="0"/>
              <a:t>JAK/STAT gene set perhaps more accessible in both CD127</a:t>
            </a:r>
            <a:r>
              <a:rPr lang="en-US" baseline="30000" dirty="0"/>
              <a:t>+</a:t>
            </a:r>
            <a:r>
              <a:rPr lang="en-US" dirty="0"/>
              <a:t> sorts (separate) vs. DN</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solidFill>
                  <a:srgbClr val="FF0000"/>
                </a:solidFill>
              </a:rPr>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endParaRPr lang="en-US" dirty="0"/>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both DP CD127</a:t>
            </a:r>
            <a:r>
              <a:rPr lang="en-US" baseline="30000" dirty="0"/>
              <a:t>-</a:t>
            </a:r>
            <a:r>
              <a:rPr lang="en-US" dirty="0"/>
              <a:t> sorts lean more effector/terminal T</a:t>
            </a:r>
            <a:r>
              <a:rPr lang="en-US" baseline="-25000" dirty="0"/>
              <a:t>ex</a:t>
            </a:r>
            <a:endParaRPr lang="en-US" baseline="30000" dirty="0"/>
          </a:p>
        </p:txBody>
      </p:sp>
      <p:pic>
        <p:nvPicPr>
          <p:cNvPr id="2" name="Picture 1">
            <a:extLst>
              <a:ext uri="{FF2B5EF4-FFF2-40B4-BE49-F238E27FC236}">
                <a16:creationId xmlns:a16="http://schemas.microsoft.com/office/drawing/2014/main" id="{77D7B37E-D952-315F-8C4A-F998DBCFDCB2}"/>
              </a:ext>
            </a:extLst>
          </p:cNvPr>
          <p:cNvPicPr>
            <a:picLocks noChangeAspect="1"/>
          </p:cNvPicPr>
          <p:nvPr/>
        </p:nvPicPr>
        <p:blipFill>
          <a:blip r:embed="rId3"/>
          <a:stretch>
            <a:fillRect/>
          </a:stretch>
        </p:blipFill>
        <p:spPr>
          <a:xfrm>
            <a:off x="621023" y="1476260"/>
            <a:ext cx="5392569" cy="5381740"/>
          </a:xfrm>
          <a:prstGeom prst="rect">
            <a:avLst/>
          </a:prstGeom>
        </p:spPr>
      </p:pic>
      <p:pic>
        <p:nvPicPr>
          <p:cNvPr id="3" name="Picture 2">
            <a:extLst>
              <a:ext uri="{FF2B5EF4-FFF2-40B4-BE49-F238E27FC236}">
                <a16:creationId xmlns:a16="http://schemas.microsoft.com/office/drawing/2014/main" id="{038F977E-DC00-0B32-2031-DEBAE24935D3}"/>
              </a:ext>
            </a:extLst>
          </p:cNvPr>
          <p:cNvPicPr>
            <a:picLocks noChangeAspect="1"/>
          </p:cNvPicPr>
          <p:nvPr/>
        </p:nvPicPr>
        <p:blipFill>
          <a:blip r:embed="rId4"/>
          <a:stretch>
            <a:fillRect/>
          </a:stretch>
        </p:blipFill>
        <p:spPr>
          <a:xfrm>
            <a:off x="6493536" y="1492639"/>
            <a:ext cx="5392569" cy="5365361"/>
          </a:xfrm>
          <a:prstGeom prst="rect">
            <a:avLst/>
          </a:prstGeom>
        </p:spPr>
      </p:pic>
    </p:spTree>
    <p:extLst>
      <p:ext uri="{BB962C8B-B14F-4D97-AF65-F5344CB8AC3E}">
        <p14:creationId xmlns:p14="http://schemas.microsoft.com/office/powerpoint/2010/main" val="3787899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B40638B-AC0F-3099-1832-83A68CCF0696}"/>
              </a:ext>
            </a:extLst>
          </p:cNvPr>
          <p:cNvPicPr>
            <a:picLocks noChangeAspect="1"/>
          </p:cNvPicPr>
          <p:nvPr/>
        </p:nvPicPr>
        <p:blipFill>
          <a:blip r:embed="rId3"/>
          <a:stretch>
            <a:fillRect/>
          </a:stretch>
        </p:blipFill>
        <p:spPr>
          <a:xfrm>
            <a:off x="1919082" y="1514852"/>
            <a:ext cx="5375564" cy="5343148"/>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Purine metabolism set peaks more accessible in DP CD127</a:t>
            </a:r>
            <a:r>
              <a:rPr lang="en-US" baseline="30000" dirty="0"/>
              <a:t>+ </a:t>
            </a:r>
            <a:r>
              <a:rPr lang="en-US" dirty="0"/>
              <a:t>than DP CD127</a:t>
            </a:r>
            <a:r>
              <a:rPr lang="en-US" baseline="30000" dirty="0"/>
              <a:t>- </a:t>
            </a:r>
            <a:r>
              <a:rPr lang="en-US" dirty="0"/>
              <a:t>CD8s</a:t>
            </a:r>
          </a:p>
        </p:txBody>
      </p:sp>
      <p:sp>
        <p:nvSpPr>
          <p:cNvPr id="2" name="TextBox 1">
            <a:extLst>
              <a:ext uri="{FF2B5EF4-FFF2-40B4-BE49-F238E27FC236}">
                <a16:creationId xmlns:a16="http://schemas.microsoft.com/office/drawing/2014/main" id="{19495D99-9772-E2E5-E02C-C17069EF38AF}"/>
              </a:ext>
            </a:extLst>
          </p:cNvPr>
          <p:cNvSpPr txBox="1"/>
          <p:nvPr/>
        </p:nvSpPr>
        <p:spPr>
          <a:xfrm>
            <a:off x="2521929" y="1630714"/>
            <a:ext cx="1781257" cy="369332"/>
          </a:xfrm>
          <a:prstGeom prst="rect">
            <a:avLst/>
          </a:prstGeom>
          <a:noFill/>
        </p:spPr>
        <p:txBody>
          <a:bodyPr wrap="none" rtlCol="0">
            <a:spAutoFit/>
          </a:bodyPr>
          <a:lstStyle/>
          <a:p>
            <a:r>
              <a:rPr lang="en-US" dirty="0"/>
              <a:t>Up in DP CD127</a:t>
            </a:r>
            <a:r>
              <a:rPr lang="en-US" baseline="30000" dirty="0"/>
              <a:t>+</a:t>
            </a:r>
          </a:p>
        </p:txBody>
      </p:sp>
      <p:sp>
        <p:nvSpPr>
          <p:cNvPr id="3" name="TextBox 2">
            <a:extLst>
              <a:ext uri="{FF2B5EF4-FFF2-40B4-BE49-F238E27FC236}">
                <a16:creationId xmlns:a16="http://schemas.microsoft.com/office/drawing/2014/main" id="{84CCF554-F3AC-68B6-8BF9-30DADE0CE089}"/>
              </a:ext>
            </a:extLst>
          </p:cNvPr>
          <p:cNvSpPr txBox="1"/>
          <p:nvPr/>
        </p:nvSpPr>
        <p:spPr>
          <a:xfrm>
            <a:off x="5333108" y="1630714"/>
            <a:ext cx="1712328" cy="369332"/>
          </a:xfrm>
          <a:prstGeom prst="rect">
            <a:avLst/>
          </a:prstGeom>
          <a:noFill/>
        </p:spPr>
        <p:txBody>
          <a:bodyPr wrap="none" rtlCol="0">
            <a:spAutoFit/>
          </a:bodyPr>
          <a:lstStyle/>
          <a:p>
            <a:r>
              <a:rPr lang="en-US" dirty="0"/>
              <a:t>Up in DP CD127</a:t>
            </a:r>
            <a:r>
              <a:rPr lang="en-US" baseline="30000" dirty="0"/>
              <a:t>-</a:t>
            </a:r>
          </a:p>
        </p:txBody>
      </p:sp>
      <p:sp>
        <p:nvSpPr>
          <p:cNvPr id="10" name="TextBox 9">
            <a:extLst>
              <a:ext uri="{FF2B5EF4-FFF2-40B4-BE49-F238E27FC236}">
                <a16:creationId xmlns:a16="http://schemas.microsoft.com/office/drawing/2014/main" id="{A6C279AF-53D8-3943-D5F3-69E20F788012}"/>
              </a:ext>
            </a:extLst>
          </p:cNvPr>
          <p:cNvSpPr txBox="1"/>
          <p:nvPr/>
        </p:nvSpPr>
        <p:spPr>
          <a:xfrm>
            <a:off x="6719947" y="3624649"/>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44F06372-E2EB-DD35-423F-67B524E16100}"/>
              </a:ext>
            </a:extLst>
          </p:cNvPr>
          <p:cNvSpPr txBox="1"/>
          <p:nvPr/>
        </p:nvSpPr>
        <p:spPr>
          <a:xfrm>
            <a:off x="4606864" y="6023113"/>
            <a:ext cx="41549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9B94261A-82E6-9EEC-C67C-039BAA0DB70D}"/>
              </a:ext>
            </a:extLst>
          </p:cNvPr>
          <p:cNvSpPr txBox="1"/>
          <p:nvPr/>
        </p:nvSpPr>
        <p:spPr>
          <a:xfrm>
            <a:off x="6719947" y="6392445"/>
            <a:ext cx="1282723" cy="369332"/>
          </a:xfrm>
          <a:prstGeom prst="rect">
            <a:avLst/>
          </a:prstGeom>
          <a:noFill/>
        </p:spPr>
        <p:txBody>
          <a:bodyPr wrap="none" rtlCol="0">
            <a:spAutoFit/>
          </a:bodyPr>
          <a:lstStyle/>
          <a:p>
            <a:r>
              <a:rPr lang="en-US" dirty="0">
                <a:latin typeface="Calibri" panose="020F0502020204030204" pitchFamily="34" charset="0"/>
                <a:cs typeface="Times New Roman" panose="02020603050405020304" pitchFamily="18" charset="0"/>
              </a:rPr>
              <a:t>**; p &lt; 0.01</a:t>
            </a:r>
            <a:endParaRPr lang="en-US" b="0" i="0" u="none" strike="noStrike" dirty="0">
              <a:solidFill>
                <a:srgbClr val="212121"/>
              </a:solidFill>
              <a:effectLst/>
              <a:latin typeface="Cambria" panose="02040503050406030204" pitchFamily="18" charset="0"/>
            </a:endParaRPr>
          </a:p>
        </p:txBody>
      </p:sp>
      <p:graphicFrame>
        <p:nvGraphicFramePr>
          <p:cNvPr id="24" name="Table 23">
            <a:extLst>
              <a:ext uri="{FF2B5EF4-FFF2-40B4-BE49-F238E27FC236}">
                <a16:creationId xmlns:a16="http://schemas.microsoft.com/office/drawing/2014/main" id="{0F73F8C1-6E5C-4B29-B5BD-FE494A2386D2}"/>
              </a:ext>
            </a:extLst>
          </p:cNvPr>
          <p:cNvGraphicFramePr>
            <a:graphicFrameLocks noGrp="1"/>
          </p:cNvGraphicFramePr>
          <p:nvPr/>
        </p:nvGraphicFramePr>
        <p:xfrm>
          <a:off x="7467600" y="2552229"/>
          <a:ext cx="4521202" cy="2330605"/>
        </p:xfrm>
        <a:graphic>
          <a:graphicData uri="http://schemas.openxmlformats.org/drawingml/2006/table">
            <a:tbl>
              <a:tblPr firstRow="1" bandRow="1">
                <a:tableStyleId>{5C22544A-7EE6-4342-B048-85BDC9FD1C3A}</a:tableStyleId>
              </a:tblPr>
              <a:tblGrid>
                <a:gridCol w="1609862">
                  <a:extLst>
                    <a:ext uri="{9D8B030D-6E8A-4147-A177-3AD203B41FA5}">
                      <a16:colId xmlns:a16="http://schemas.microsoft.com/office/drawing/2014/main" val="1059409447"/>
                    </a:ext>
                  </a:extLst>
                </a:gridCol>
                <a:gridCol w="1404273">
                  <a:extLst>
                    <a:ext uri="{9D8B030D-6E8A-4147-A177-3AD203B41FA5}">
                      <a16:colId xmlns:a16="http://schemas.microsoft.com/office/drawing/2014/main" val="2032050297"/>
                    </a:ext>
                  </a:extLst>
                </a:gridCol>
                <a:gridCol w="1507067">
                  <a:extLst>
                    <a:ext uri="{9D8B030D-6E8A-4147-A177-3AD203B41FA5}">
                      <a16:colId xmlns:a16="http://schemas.microsoft.com/office/drawing/2014/main" val="1455422731"/>
                    </a:ext>
                  </a:extLst>
                </a:gridCol>
              </a:tblGrid>
              <a:tr h="1233325">
                <a:tc>
                  <a:txBody>
                    <a:bodyPr/>
                    <a:lstStyle/>
                    <a:p>
                      <a:r>
                        <a:rPr lang="en-US" sz="1500" dirty="0"/>
                        <a:t>Counts of peaks with nearest gene/promoter in set</a:t>
                      </a:r>
                    </a:p>
                  </a:txBody>
                  <a:tcPr/>
                </a:tc>
                <a:tc>
                  <a:txBody>
                    <a:bodyPr/>
                    <a:lstStyle/>
                    <a:p>
                      <a:r>
                        <a:rPr lang="en-US" sz="1500" dirty="0"/>
                        <a:t>DP CD127</a:t>
                      </a:r>
                      <a:r>
                        <a:rPr lang="en-US" sz="1500" baseline="30000" dirty="0"/>
                        <a:t>+</a:t>
                      </a:r>
                    </a:p>
                  </a:txBody>
                  <a:tcPr/>
                </a:tc>
                <a:tc>
                  <a:txBody>
                    <a:bodyPr/>
                    <a:lstStyle/>
                    <a:p>
                      <a:r>
                        <a:rPr lang="en-US" sz="1500" dirty="0"/>
                        <a:t>DP CD127</a:t>
                      </a:r>
                      <a:r>
                        <a:rPr lang="en-US" sz="1500" baseline="30000" dirty="0"/>
                        <a:t>-</a:t>
                      </a:r>
                    </a:p>
                  </a:txBody>
                  <a:tcPr/>
                </a:tc>
                <a:extLst>
                  <a:ext uri="{0D108BD9-81ED-4DB2-BD59-A6C34878D82A}">
                    <a16:rowId xmlns:a16="http://schemas.microsoft.com/office/drawing/2014/main" val="2669280576"/>
                  </a:ext>
                </a:extLst>
              </a:tr>
              <a:tr h="728783">
                <a:tc>
                  <a:txBody>
                    <a:bodyPr/>
                    <a:lstStyle/>
                    <a:p>
                      <a:r>
                        <a:rPr lang="en-US" sz="1500" dirty="0"/>
                        <a:t>In purine metabolism gene set</a:t>
                      </a:r>
                    </a:p>
                  </a:txBody>
                  <a:tcPr/>
                </a:tc>
                <a:tc>
                  <a:txBody>
                    <a:bodyPr/>
                    <a:lstStyle/>
                    <a:p>
                      <a:r>
                        <a:rPr lang="en-US" sz="1500" dirty="0"/>
                        <a:t>16</a:t>
                      </a:r>
                    </a:p>
                  </a:txBody>
                  <a:tcPr/>
                </a:tc>
                <a:tc>
                  <a:txBody>
                    <a:bodyPr/>
                    <a:lstStyle/>
                    <a:p>
                      <a:r>
                        <a:rPr lang="en-US" sz="1500" dirty="0"/>
                        <a:t>1</a:t>
                      </a:r>
                    </a:p>
                  </a:txBody>
                  <a:tcPr/>
                </a:tc>
                <a:extLst>
                  <a:ext uri="{0D108BD9-81ED-4DB2-BD59-A6C34878D82A}">
                    <a16:rowId xmlns:a16="http://schemas.microsoft.com/office/drawing/2014/main" val="3570563628"/>
                  </a:ext>
                </a:extLst>
              </a:tr>
              <a:tr h="314699">
                <a:tc>
                  <a:txBody>
                    <a:bodyPr/>
                    <a:lstStyle/>
                    <a:p>
                      <a:r>
                        <a:rPr lang="en-US" sz="1500" dirty="0"/>
                        <a:t>Not in set</a:t>
                      </a:r>
                    </a:p>
                  </a:txBody>
                  <a:tcPr/>
                </a:tc>
                <a:tc>
                  <a:txBody>
                    <a:bodyPr/>
                    <a:lstStyle/>
                    <a:p>
                      <a:r>
                        <a:rPr lang="en-US" sz="1500" dirty="0"/>
                        <a:t>2021</a:t>
                      </a:r>
                    </a:p>
                  </a:txBody>
                  <a:tcPr/>
                </a:tc>
                <a:tc>
                  <a:txBody>
                    <a:bodyPr/>
                    <a:lstStyle/>
                    <a:p>
                      <a:r>
                        <a:rPr lang="en-US" sz="1500" dirty="0"/>
                        <a:t>1464</a:t>
                      </a:r>
                    </a:p>
                  </a:txBody>
                  <a:tcPr/>
                </a:tc>
                <a:extLst>
                  <a:ext uri="{0D108BD9-81ED-4DB2-BD59-A6C34878D82A}">
                    <a16:rowId xmlns:a16="http://schemas.microsoft.com/office/drawing/2014/main" val="3571413441"/>
                  </a:ext>
                </a:extLst>
              </a:tr>
            </a:tbl>
          </a:graphicData>
        </a:graphic>
      </p:graphicFrame>
    </p:spTree>
    <p:extLst>
      <p:ext uri="{BB962C8B-B14F-4D97-AF65-F5344CB8AC3E}">
        <p14:creationId xmlns:p14="http://schemas.microsoft.com/office/powerpoint/2010/main" val="2938756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Purine metabolism peaks more accessible in DP CD127</a:t>
            </a:r>
            <a:r>
              <a:rPr lang="en-US" baseline="30000" dirty="0"/>
              <a:t>+ </a:t>
            </a:r>
            <a:r>
              <a:rPr lang="en-US" dirty="0"/>
              <a:t>than both DP CD127</a:t>
            </a:r>
            <a:r>
              <a:rPr lang="en-US" baseline="30000" dirty="0"/>
              <a:t>- </a:t>
            </a:r>
            <a:r>
              <a:rPr lang="en-US" dirty="0"/>
              <a:t>CD8 sorts</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a:bodyPr>
          <a:lstStyle/>
          <a:p>
            <a:r>
              <a:rPr lang="en-US" dirty="0"/>
              <a:t>Purine metabolism gene set also up in CD127</a:t>
            </a:r>
            <a:r>
              <a:rPr lang="en-US" baseline="30000" dirty="0"/>
              <a:t>+</a:t>
            </a:r>
            <a:r>
              <a:rPr lang="en-US" dirty="0"/>
              <a:t> vs. CD127</a:t>
            </a:r>
            <a:r>
              <a:rPr lang="en-US" baseline="30000" dirty="0"/>
              <a: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With </a:t>
            </a:r>
            <a:r>
              <a:rPr lang="en-US" dirty="0" err="1"/>
              <a:t>reseq</a:t>
            </a:r>
            <a:r>
              <a:rPr lang="en-US" dirty="0"/>
              <a:t>, 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1628224"/>
            <a:ext cx="5514164" cy="5010386"/>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1245134"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
        <p:nvSpPr>
          <p:cNvPr id="4" name="TextBox 3">
            <a:extLst>
              <a:ext uri="{FF2B5EF4-FFF2-40B4-BE49-F238E27FC236}">
                <a16:creationId xmlns:a16="http://schemas.microsoft.com/office/drawing/2014/main" id="{BC766A38-FBCC-5C5C-2BB2-0462F3A066E4}"/>
              </a:ext>
            </a:extLst>
          </p:cNvPr>
          <p:cNvSpPr txBox="1"/>
          <p:nvPr/>
        </p:nvSpPr>
        <p:spPr>
          <a:xfrm>
            <a:off x="6641871" y="2566228"/>
            <a:ext cx="5514164" cy="14619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800" dirty="0">
                <a:cs typeface="Arial" panose="020B0604020202020204" pitchFamily="34" charset="0"/>
              </a:rPr>
              <a:t>Specific TFs (EOMES, TOX) expressed as well</a:t>
            </a:r>
          </a:p>
          <a:p>
            <a:pPr marL="285750" indent="-285750">
              <a:spcAft>
                <a:spcPts val="600"/>
              </a:spcAft>
              <a:buFont typeface="Arial" panose="020B0604020202020204" pitchFamily="34" charset="0"/>
              <a:buChar char="•"/>
            </a:pPr>
            <a:r>
              <a:rPr lang="en-US" sz="2800" dirty="0">
                <a:cs typeface="Arial" panose="020B0604020202020204" pitchFamily="34" charset="0"/>
              </a:rPr>
              <a:t>Epigenetic changes</a:t>
            </a:r>
          </a:p>
        </p:txBody>
      </p:sp>
    </p:spTree>
    <p:extLst>
      <p:ext uri="{BB962C8B-B14F-4D97-AF65-F5344CB8AC3E}">
        <p14:creationId xmlns:p14="http://schemas.microsoft.com/office/powerpoint/2010/main" val="2390342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6DB6C7-5097-D7C9-3613-E12D4D8BA29F}"/>
              </a:ext>
            </a:extLst>
          </p:cNvPr>
          <p:cNvPicPr>
            <a:picLocks noChangeAspect="1"/>
          </p:cNvPicPr>
          <p:nvPr/>
        </p:nvPicPr>
        <p:blipFill>
          <a:blip r:embed="rId3"/>
          <a:stretch>
            <a:fillRect/>
          </a:stretch>
        </p:blipFill>
        <p:spPr>
          <a:xfrm>
            <a:off x="3425848" y="1638982"/>
            <a:ext cx="4130355" cy="4849686"/>
          </a:xfrm>
          <a:prstGeom prst="rect">
            <a:avLst/>
          </a:prstGeom>
        </p:spPr>
      </p:pic>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9262241" cy="1325563"/>
          </a:xfrm>
        </p:spPr>
        <p:txBody>
          <a:bodyPr>
            <a:normAutofit/>
          </a:bodyPr>
          <a:lstStyle/>
          <a:p>
            <a:r>
              <a:rPr lang="en-US" dirty="0"/>
              <a:t>TN10: CD127 levels in CD8 TEMRAs predict response to teplizumab</a:t>
            </a:r>
          </a:p>
        </p:txBody>
      </p:sp>
      <p:sp>
        <p:nvSpPr>
          <p:cNvPr id="7" name="TextBox 6">
            <a:extLst>
              <a:ext uri="{FF2B5EF4-FFF2-40B4-BE49-F238E27FC236}">
                <a16:creationId xmlns:a16="http://schemas.microsoft.com/office/drawing/2014/main" id="{EC380A09-C3F1-3DF5-17EA-7D646FF34BBA}"/>
              </a:ext>
            </a:extLst>
          </p:cNvPr>
          <p:cNvSpPr txBox="1"/>
          <p:nvPr/>
        </p:nvSpPr>
        <p:spPr>
          <a:xfrm>
            <a:off x="3425849" y="6488668"/>
            <a:ext cx="6096000" cy="369332"/>
          </a:xfrm>
          <a:prstGeom prst="rect">
            <a:avLst/>
          </a:prstGeom>
          <a:noFill/>
        </p:spPr>
        <p:txBody>
          <a:bodyPr wrap="square">
            <a:spAutoFit/>
          </a:bodyPr>
          <a:lstStyle/>
          <a:p>
            <a:r>
              <a:rPr lang="en-US" dirty="0" err="1"/>
              <a:t>Lledó</a:t>
            </a:r>
            <a:r>
              <a:rPr lang="en-US" dirty="0"/>
              <a:t>-Delgado et al. (2024). J Clin Invest</a:t>
            </a:r>
          </a:p>
        </p:txBody>
      </p:sp>
    </p:spTree>
    <p:extLst>
      <p:ext uri="{BB962C8B-B14F-4D97-AF65-F5344CB8AC3E}">
        <p14:creationId xmlns:p14="http://schemas.microsoft.com/office/powerpoint/2010/main" val="361407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A879A1F0-6ADC-A148-753E-376A1E553907}"/>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2" imgW="2780968" imgH="3180520" progId="Prism10.Document">
                  <p:embed/>
                </p:oleObj>
              </mc:Choice>
              <mc:Fallback>
                <p:oleObj name="Prism 10" r:id="rId2" imgW="2780968" imgH="3180520" progId="Prism10.Document">
                  <p:embed/>
                  <p:pic>
                    <p:nvPicPr>
                      <p:cNvPr id="15" name="Object 14">
                        <a:extLst>
                          <a:ext uri="{FF2B5EF4-FFF2-40B4-BE49-F238E27FC236}">
                            <a16:creationId xmlns:a16="http://schemas.microsoft.com/office/drawing/2014/main" id="{A879A1F0-6ADC-A148-753E-376A1E553907}"/>
                          </a:ext>
                        </a:extLst>
                      </p:cNvPr>
                      <p:cNvPicPr/>
                      <p:nvPr/>
                    </p:nvPicPr>
                    <p:blipFill>
                      <a:blip r:embed="rId3"/>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95B13B91-41FB-8BF3-E53C-7433A8DAFDB3}"/>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4" imgW="2780968" imgH="3189524" progId="Prism10.Document">
                  <p:embed/>
                </p:oleObj>
              </mc:Choice>
              <mc:Fallback>
                <p:oleObj name="Prism 10" r:id="rId4" imgW="2780968" imgH="3189524" progId="Prism10.Document">
                  <p:embed/>
                  <p:pic>
                    <p:nvPicPr>
                      <p:cNvPr id="16" name="Object 15">
                        <a:extLst>
                          <a:ext uri="{FF2B5EF4-FFF2-40B4-BE49-F238E27FC236}">
                            <a16:creationId xmlns:a16="http://schemas.microsoft.com/office/drawing/2014/main" id="{95B13B91-41FB-8BF3-E53C-7433A8DAFDB3}"/>
                          </a:ext>
                        </a:extLst>
                      </p:cNvPr>
                      <p:cNvPicPr/>
                      <p:nvPr/>
                    </p:nvPicPr>
                    <p:blipFill>
                      <a:blip r:embed="rId5"/>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115E2247-3AD2-88F8-3D03-CC76A6D0A79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7E6B9526-F524-EB4F-4508-B318FDEA8EFD}"/>
                </a:ext>
              </a:extLst>
            </p:cNvPr>
            <p:cNvPicPr>
              <a:picLocks noChangeAspect="1"/>
            </p:cNvPicPr>
            <p:nvPr/>
          </p:nvPicPr>
          <p:blipFill>
            <a:blip r:embed="rId6">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09967F64-CCA3-39B6-5FA7-D92474B14576}"/>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CD2B66D3-0ABB-A08E-158D-983B8580A28C}"/>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ADC59464-1897-D31B-1C9B-32CBFDD757BD}"/>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15BCC74-EAD2-E677-3A13-63C423327025}"/>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6DDAADF8-6C0C-C468-FE22-22604913B63C}"/>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F8BEA5F7-402D-794E-CBE2-49259240D0A9}"/>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E77F2474-49CE-A41F-7608-5D518AE33E06}"/>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7AD47FBB-92A3-DD17-3DC9-ACBC70B6019C}"/>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70504A1C-ADE8-2E00-96B2-7A896FF46DAC}"/>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2989C2-5900-ABC5-BF35-6CDB6FDA248B}"/>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D7F0D3C6-55A5-3B95-5569-9C9F7200E803}"/>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9C38795B-C57D-6E95-69F7-AD52943BD168}"/>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46E8BE9B-E8F6-B97C-534C-37EAAC866E04}"/>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FE2A732-6F62-3D02-B986-1EBF0F4BC56B}"/>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82F135D2-8EDD-085C-D6C8-6FAE0918B1F1}"/>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8964DD65-86D0-98EA-6682-1B1B6FFFD31D}"/>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3A4116C9-E4C2-6950-2F42-8F499AC9304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328BD594-E679-25F8-7E0A-AF85FC21A5BE}"/>
              </a:ext>
            </a:extLst>
          </p:cNvPr>
          <p:cNvSpPr>
            <a:spLocks noGrp="1"/>
          </p:cNvSpPr>
          <p:nvPr>
            <p:ph type="title"/>
          </p:nvPr>
        </p:nvSpPr>
        <p:spPr>
          <a:xfrm>
            <a:off x="838200" y="365125"/>
            <a:ext cx="10515600" cy="985803"/>
          </a:xfrm>
        </p:spPr>
        <p:txBody>
          <a:bodyPr>
            <a:normAutofit/>
          </a:bodyPr>
          <a:lstStyle/>
          <a:p>
            <a:r>
              <a:rPr lang="en-US" sz="2800" dirty="0"/>
              <a:t>Frequency of TIGIT-KLRG1+CD127+ (cluster 3) negatively associates with outcome</a:t>
            </a:r>
          </a:p>
        </p:txBody>
      </p:sp>
      <p:graphicFrame>
        <p:nvGraphicFramePr>
          <p:cNvPr id="26" name="Object 25">
            <a:extLst>
              <a:ext uri="{FF2B5EF4-FFF2-40B4-BE49-F238E27FC236}">
                <a16:creationId xmlns:a16="http://schemas.microsoft.com/office/drawing/2014/main" id="{FD63E63A-C1C3-E443-5A51-A19F57C45109}"/>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7" imgW="2780968" imgH="3153149" progId="Prism10.Document">
                  <p:embed/>
                </p:oleObj>
              </mc:Choice>
              <mc:Fallback>
                <p:oleObj name="Prism 10" r:id="rId7" imgW="2780968" imgH="3153149" progId="Prism10.Document">
                  <p:embed/>
                  <p:pic>
                    <p:nvPicPr>
                      <p:cNvPr id="26" name="Object 25">
                        <a:extLst>
                          <a:ext uri="{FF2B5EF4-FFF2-40B4-BE49-F238E27FC236}">
                            <a16:creationId xmlns:a16="http://schemas.microsoft.com/office/drawing/2014/main" id="{FD63E63A-C1C3-E443-5A51-A19F57C45109}"/>
                          </a:ext>
                        </a:extLst>
                      </p:cNvPr>
                      <p:cNvPicPr/>
                      <p:nvPr/>
                    </p:nvPicPr>
                    <p:blipFill>
                      <a:blip r:embed="rId8"/>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84B7EA85-FC19-F406-B6E0-B02A3B26CE4F}"/>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B0951732-2797-AA89-0D50-2B4A8631BB2A}"/>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89E61A30-6D4F-0A36-35EE-F2B0E83BFC11}"/>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933B9B9F-CB5C-5D81-08D6-D534DD2E6ACC}"/>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992D5815-F230-F7C8-0EAD-9DD5862E30EB}"/>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
        <p:nvSpPr>
          <p:cNvPr id="3" name="TextBox 2">
            <a:extLst>
              <a:ext uri="{FF2B5EF4-FFF2-40B4-BE49-F238E27FC236}">
                <a16:creationId xmlns:a16="http://schemas.microsoft.com/office/drawing/2014/main" id="{F28AACD1-B5B2-6D6A-C8A9-7F847F9906D2}"/>
              </a:ext>
            </a:extLst>
          </p:cNvPr>
          <p:cNvSpPr txBox="1"/>
          <p:nvPr/>
        </p:nvSpPr>
        <p:spPr>
          <a:xfrm>
            <a:off x="6361421" y="1678982"/>
            <a:ext cx="3122265" cy="646331"/>
          </a:xfrm>
          <a:prstGeom prst="rect">
            <a:avLst/>
          </a:prstGeom>
          <a:noFill/>
        </p:spPr>
        <p:txBody>
          <a:bodyPr wrap="none" rtlCol="0">
            <a:spAutoFit/>
          </a:bodyPr>
          <a:lstStyle/>
          <a:p>
            <a:r>
              <a:rPr lang="en-US" dirty="0" err="1">
                <a:solidFill>
                  <a:srgbClr val="FF0000"/>
                </a:solidFill>
              </a:rPr>
              <a:t>AbATE</a:t>
            </a:r>
            <a:r>
              <a:rPr lang="en-US" dirty="0">
                <a:solidFill>
                  <a:srgbClr val="FF0000"/>
                </a:solidFill>
              </a:rPr>
              <a:t> or TN10?</a:t>
            </a:r>
          </a:p>
          <a:p>
            <a:r>
              <a:rPr lang="en-US" dirty="0">
                <a:solidFill>
                  <a:srgbClr val="FF0000"/>
                </a:solidFill>
              </a:rPr>
              <a:t>Is there a fig showing DP good?</a:t>
            </a:r>
          </a:p>
        </p:txBody>
      </p:sp>
    </p:spTree>
    <p:extLst>
      <p:ext uri="{BB962C8B-B14F-4D97-AF65-F5344CB8AC3E}">
        <p14:creationId xmlns:p14="http://schemas.microsoft.com/office/powerpoint/2010/main" val="356636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388AF1-8C5D-6352-246E-7AFF40479A2B}"/>
              </a:ext>
            </a:extLst>
          </p:cNvPr>
          <p:cNvSpPr txBox="1"/>
          <p:nvPr/>
        </p:nvSpPr>
        <p:spPr>
          <a:xfrm>
            <a:off x="3736258" y="5702710"/>
            <a:ext cx="2830455" cy="369332"/>
          </a:xfrm>
          <a:prstGeom prst="rect">
            <a:avLst/>
          </a:prstGeom>
          <a:noFill/>
        </p:spPr>
        <p:txBody>
          <a:bodyPr wrap="none" rtlCol="0">
            <a:spAutoFit/>
          </a:bodyPr>
          <a:lstStyle/>
          <a:p>
            <a:r>
              <a:rPr lang="en-US" dirty="0">
                <a:solidFill>
                  <a:srgbClr val="FF0000"/>
                </a:solidFill>
              </a:rPr>
              <a:t>Rework given results/intro…</a:t>
            </a:r>
          </a:p>
        </p:txBody>
      </p:sp>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the different non-naïve CD8 cell populations’ epigenetic profiles differ in T1D patients?</a:t>
            </a:r>
          </a:p>
          <a:p>
            <a:pPr marL="914400" lvl="1" indent="-457200">
              <a:buFont typeface="+mj-lt"/>
              <a:buAutoNum type="alphaLcParenR"/>
            </a:pPr>
            <a:r>
              <a:rPr lang="en-US" sz="2800" dirty="0"/>
              <a:t>Non-exhausted vs. exhausted CD127</a:t>
            </a:r>
            <a:r>
              <a:rPr lang="en-US" sz="2800" baseline="30000" dirty="0"/>
              <a:t>+</a:t>
            </a:r>
          </a:p>
          <a:p>
            <a:pPr marL="914400" lvl="1" indent="-457200">
              <a:buFont typeface="+mj-lt"/>
              <a:buAutoNum type="alphaLcParenR"/>
            </a:pPr>
            <a:r>
              <a:rPr lang="en-US" sz="2800" dirty="0"/>
              <a:t>CD127</a:t>
            </a:r>
            <a:r>
              <a:rPr lang="en-US" sz="2800" baseline="30000" dirty="0"/>
              <a:t>+</a:t>
            </a:r>
            <a:r>
              <a:rPr lang="en-US" sz="2800" dirty="0"/>
              <a:t> vs. CD127</a:t>
            </a:r>
            <a:r>
              <a:rPr lang="en-US" sz="2800" baseline="30000" dirty="0"/>
              <a:t>-</a:t>
            </a:r>
          </a:p>
          <a:p>
            <a:pPr marL="457200" indent="-457200">
              <a:buFont typeface="+mj-lt"/>
              <a:buAutoNum type="arabicPeriod"/>
            </a:pPr>
            <a:endParaRPr lang="en-US" dirty="0"/>
          </a:p>
          <a:p>
            <a:pPr marL="457200" indent="-457200">
              <a:buFont typeface="+mj-lt"/>
              <a:buAutoNum type="arabicPeriod"/>
            </a:pPr>
            <a:r>
              <a:rPr lang="en-US" dirty="0"/>
              <a:t>What insights can we gain into CD8 TEM differentiation paths?</a:t>
            </a:r>
          </a:p>
        </p:txBody>
      </p:sp>
    </p:spTree>
    <p:extLst>
      <p:ext uri="{BB962C8B-B14F-4D97-AF65-F5344CB8AC3E}">
        <p14:creationId xmlns:p14="http://schemas.microsoft.com/office/powerpoint/2010/main" val="131160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10 recent onset T1D patients (6R, 4NR)</a:t>
            </a:r>
          </a:p>
        </p:txBody>
      </p:sp>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28059" y="1919288"/>
            <a:ext cx="7981766" cy="4487046"/>
          </a:xfrm>
          <a:prstGeom prst="rect">
            <a:avLst/>
          </a:prstGeom>
        </p:spPr>
      </p:pic>
    </p:spTree>
    <p:extLst>
      <p:ext uri="{BB962C8B-B14F-4D97-AF65-F5344CB8AC3E}">
        <p14:creationId xmlns:p14="http://schemas.microsoft.com/office/powerpoint/2010/main" val="3523112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4" name="Picture 3">
            <a:extLst>
              <a:ext uri="{FF2B5EF4-FFF2-40B4-BE49-F238E27FC236}">
                <a16:creationId xmlns:a16="http://schemas.microsoft.com/office/drawing/2014/main" id="{6BE67569-CA10-C3DE-C4E4-8FB6C8F1E004}"/>
              </a:ext>
            </a:extLst>
          </p:cNvPr>
          <p:cNvPicPr>
            <a:picLocks noChangeAspect="1"/>
          </p:cNvPicPr>
          <p:nvPr/>
        </p:nvPicPr>
        <p:blipFill>
          <a:blip r:embed="rId3"/>
          <a:stretch>
            <a:fillRect/>
          </a:stretch>
        </p:blipFill>
        <p:spPr>
          <a:xfrm>
            <a:off x="70280" y="2195042"/>
            <a:ext cx="11861308" cy="3618508"/>
          </a:xfrm>
          <a:prstGeom prst="rect">
            <a:avLst/>
          </a:prstGeom>
        </p:spPr>
      </p:pic>
    </p:spTree>
    <p:extLst>
      <p:ext uri="{BB962C8B-B14F-4D97-AF65-F5344CB8AC3E}">
        <p14:creationId xmlns:p14="http://schemas.microsoft.com/office/powerpoint/2010/main" val="2000802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26200</TotalTime>
  <Words>3122</Words>
  <Application>Microsoft Macintosh PowerPoint</Application>
  <PresentationFormat>Widescreen</PresentationFormat>
  <Paragraphs>331</Paragraphs>
  <Slides>37</Slides>
  <Notes>36</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2" baseType="lpstr">
      <vt:lpstr>-webkit-standard</vt:lpstr>
      <vt:lpstr>AdvPSA183</vt:lpstr>
      <vt:lpstr>Aptos</vt:lpstr>
      <vt:lpstr>Arial</vt:lpstr>
      <vt:lpstr>Calibri</vt:lpstr>
      <vt:lpstr>Calibri Light</vt:lpstr>
      <vt:lpstr>Cambria</vt:lpstr>
      <vt:lpstr>ElsevierGulliver</vt:lpstr>
      <vt:lpstr>Georgia</vt:lpstr>
      <vt:lpstr>Lucida Grande</vt:lpstr>
      <vt:lpstr>Menlo</vt:lpstr>
      <vt:lpstr>Times New Roman</vt:lpstr>
      <vt:lpstr>Wingdings</vt:lpstr>
      <vt:lpstr>Office Theme</vt:lpstr>
      <vt:lpstr>Prism 10</vt:lpstr>
      <vt:lpstr>Better defining exhausted TIGIT+KLRG1+ subsets in teplizumab-treated T1D subjects using ATAC-seq: epigenetics &amp; mitochondrial variants</vt:lpstr>
      <vt:lpstr>Acknowledgements</vt:lpstr>
      <vt:lpstr>Outline</vt:lpstr>
      <vt:lpstr>T cell exhaustion results from chronic antigen stimulation, inability to fully clear antigen</vt:lpstr>
      <vt:lpstr>TN10: CD127 levels in CD8 TEMRAs predict response to teplizumab</vt:lpstr>
      <vt:lpstr>Frequency of TIGIT-KLRG1+CD127+ (cluster 3) negatively associates with outcome</vt:lpstr>
      <vt:lpstr>PowerPoint Presentation</vt:lpstr>
      <vt:lpstr>Bulk ATACseq of non-naive CD8 populations from PBMCs in 10 recent onset T1D patients (6R, 4NR)</vt:lpstr>
      <vt:lpstr>Epigenetic profiles of different non-naive CD8 populations are distinct</vt:lpstr>
      <vt:lpstr>Summary of accessibility differences between different sorts</vt:lpstr>
      <vt:lpstr>JAK/STAT gene set more accessible in CD127+s than DNs</vt:lpstr>
      <vt:lpstr>DP CD57+s have less of a Texprogenitor epigenetic profile, effector/terminal Tex gene set accessibility increases along hypothesized lineage path</vt:lpstr>
      <vt:lpstr>Looking for consistent results in another project (TN10, P348) with non-naïve CD8s from T1D patients</vt:lpstr>
      <vt:lpstr>TN10: over pseudotime, progenitor Tex gene set expression ~decreases &amp; terminal/effector Tex &amp; cytotoxicity gene sets’ expressions increase</vt:lpstr>
      <vt:lpstr>Homer slide in main if I can fit it into story for DPs and/or CD127s/DN…</vt:lpstr>
      <vt:lpstr>PD-1+ and CD57+ Tex populations share a common lineage, population fluidity</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Conclusions: make sure all slides represented here (otherwise move slides to backup?)</vt:lpstr>
      <vt:lpstr>Next steps</vt:lpstr>
      <vt:lpstr>Extra slides</vt:lpstr>
      <vt:lpstr>CD127 blockade extends diabetes-free intervals in NOD mice</vt:lpstr>
      <vt:lpstr>Epigenetics look very similar across seq batches</vt:lpstr>
      <vt:lpstr>Obtaining consensus peaks to serve as features in counts matrix</vt:lpstr>
      <vt:lpstr>JAK/STAT gene set perhaps more accessible in both CD127+ sorts (separate) vs. DN</vt:lpstr>
      <vt:lpstr>DP CD127+ lean to having more accessible peaks near progenitor Tex genes, DP CD127- lean more effector/terminal Tex</vt:lpstr>
      <vt:lpstr>DP CD127+ lean to having more accessible peaks near progenitor Tex genes, both DP CD127- sorts lean more effector/terminal Tex</vt:lpstr>
      <vt:lpstr>DP Tex heterogeneity also observed in gene bodies</vt:lpstr>
      <vt:lpstr>Genes with higher coverage in DP CD127+ or lower coverage in DP CD127-</vt:lpstr>
      <vt:lpstr>Purine metabolism set peaks more accessible in DP CD127+ than DP CD127- CD8s</vt:lpstr>
      <vt:lpstr>Purine metabolism peaks more accessible in DP CD127+ than both DP CD127- CD8 sorts</vt:lpstr>
      <vt:lpstr>Some purine metabolism genes more accessible in DP CD127+ than DP CD127- CD8s</vt:lpstr>
      <vt:lpstr>Purine metabolism gene set also up in CD127+ vs. CD127-</vt:lpstr>
      <vt:lpstr>With reseq, cover MT genome to ~685k X depth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5514</cp:revision>
  <dcterms:created xsi:type="dcterms:W3CDTF">2023-09-15T17:40:02Z</dcterms:created>
  <dcterms:modified xsi:type="dcterms:W3CDTF">2024-10-06T06:25:33Z</dcterms:modified>
</cp:coreProperties>
</file>